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56" r:id="rId3"/>
    <p:sldId id="357" r:id="rId4"/>
    <p:sldId id="358" r:id="rId5"/>
    <p:sldId id="359" r:id="rId6"/>
    <p:sldId id="360" r:id="rId7"/>
    <p:sldId id="361" r:id="rId8"/>
    <p:sldId id="363" r:id="rId9"/>
    <p:sldId id="364" r:id="rId10"/>
    <p:sldId id="362" r:id="rId11"/>
    <p:sldId id="365" r:id="rId12"/>
    <p:sldId id="366" r:id="rId13"/>
    <p:sldId id="36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100" d="100"/>
          <a:sy n="100" d="100"/>
        </p:scale>
        <p:origin x="58" y="-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60147/what-can-you-do-what-cant-you-do-discuss-your-teacher-or-friend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I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9163" y="3004763"/>
            <a:ext cx="7936650" cy="1655762"/>
          </a:xfrm>
        </p:spPr>
        <p:txBody>
          <a:bodyPr>
            <a:normAutofit/>
          </a:bodyPr>
          <a:lstStyle/>
          <a:p>
            <a:r>
              <a:rPr lang="hr-HR" sz="6600"/>
              <a:t>Street party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ADC57D0-504C-4EDC-9E59-8BC1D2EF4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4508"/>
            <a:ext cx="12192000" cy="203496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E375CBD-938B-4DAF-B13E-8B43D44A5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913" y="3429000"/>
            <a:ext cx="51054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D2D6D81-DC3A-4A05-AB3A-259B90EE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205" y="632551"/>
            <a:ext cx="5716934" cy="297629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C4FEF60-857F-4140-B843-8C9EFE3AF92B}"/>
              </a:ext>
            </a:extLst>
          </p:cNvPr>
          <p:cNvSpPr txBox="1"/>
          <p:nvPr/>
        </p:nvSpPr>
        <p:spPr>
          <a:xfrm>
            <a:off x="2157096" y="5373207"/>
            <a:ext cx="83496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hlinkClick r:id="rId3"/>
              </a:rPr>
              <a:t>https://wordwall.net/resource/260147/what-can-you-do-what-cant-you-do-discuss-your-teacher-or-friends</a:t>
            </a:r>
            <a:r>
              <a:rPr lang="hr-HR" sz="2400" dirty="0"/>
              <a:t>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591A5D4-13FF-4D15-B175-0E39C2A2D31C}"/>
              </a:ext>
            </a:extLst>
          </p:cNvPr>
          <p:cNvSpPr txBox="1"/>
          <p:nvPr/>
        </p:nvSpPr>
        <p:spPr>
          <a:xfrm>
            <a:off x="244510" y="3798530"/>
            <a:ext cx="11947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What</a:t>
            </a:r>
            <a:r>
              <a:rPr lang="hr-HR" sz="2800" i="1" dirty="0"/>
              <a:t> </a:t>
            </a:r>
            <a:r>
              <a:rPr lang="hr-HR" sz="2800" i="1" dirty="0" err="1"/>
              <a:t>can</a:t>
            </a:r>
            <a:r>
              <a:rPr lang="hr-HR" sz="2800" i="1" dirty="0"/>
              <a:t> </a:t>
            </a:r>
            <a:r>
              <a:rPr lang="hr-HR" sz="2800" i="1" dirty="0" err="1"/>
              <a:t>you</a:t>
            </a:r>
            <a:r>
              <a:rPr lang="hr-HR" sz="2800" i="1" dirty="0"/>
              <a:t> do? </a:t>
            </a:r>
            <a:r>
              <a:rPr lang="hr-HR" sz="2800" i="1" dirty="0" err="1"/>
              <a:t>What</a:t>
            </a:r>
            <a:r>
              <a:rPr lang="hr-HR" sz="2800" i="1" dirty="0"/>
              <a:t> </a:t>
            </a:r>
            <a:r>
              <a:rPr lang="hr-HR" sz="2800" i="1" dirty="0" err="1"/>
              <a:t>can’t</a:t>
            </a:r>
            <a:r>
              <a:rPr lang="hr-HR" sz="2800" i="1" dirty="0"/>
              <a:t> </a:t>
            </a:r>
            <a:r>
              <a:rPr lang="hr-HR" sz="2800" i="1" dirty="0" err="1"/>
              <a:t>you</a:t>
            </a:r>
            <a:r>
              <a:rPr lang="hr-HR" sz="2800" i="1" dirty="0"/>
              <a:t> do? </a:t>
            </a:r>
          </a:p>
          <a:p>
            <a:endParaRPr lang="hr-HR" sz="2800" i="1" dirty="0"/>
          </a:p>
          <a:p>
            <a:r>
              <a:rPr lang="hr-HR" sz="2800" i="1" dirty="0" err="1"/>
              <a:t>Discuss</a:t>
            </a:r>
            <a:r>
              <a:rPr lang="hr-HR" sz="2800" i="1" dirty="0"/>
              <a:t> </a:t>
            </a:r>
            <a:r>
              <a:rPr lang="hr-HR" sz="2800" i="1" dirty="0" err="1"/>
              <a:t>with</a:t>
            </a:r>
            <a:r>
              <a:rPr lang="hr-HR" sz="2800" i="1" dirty="0"/>
              <a:t> </a:t>
            </a:r>
            <a:r>
              <a:rPr lang="hr-HR" sz="2800" i="1" dirty="0" err="1"/>
              <a:t>your</a:t>
            </a:r>
            <a:r>
              <a:rPr lang="hr-HR" sz="2800" i="1" dirty="0"/>
              <a:t> </a:t>
            </a:r>
            <a:r>
              <a:rPr lang="hr-HR" sz="2800" i="1" dirty="0" err="1"/>
              <a:t>teacher</a:t>
            </a:r>
            <a:r>
              <a:rPr lang="hr-HR" sz="2800" i="1" dirty="0"/>
              <a:t> </a:t>
            </a:r>
            <a:r>
              <a:rPr lang="hr-HR" sz="2800" i="1" dirty="0" err="1"/>
              <a:t>and</a:t>
            </a:r>
            <a:r>
              <a:rPr lang="hr-HR" sz="2800" i="1" dirty="0"/>
              <a:t> </a:t>
            </a:r>
            <a:r>
              <a:rPr lang="hr-HR" sz="2800" i="1" dirty="0" err="1"/>
              <a:t>other</a:t>
            </a:r>
            <a:r>
              <a:rPr lang="hr-HR" sz="2800" i="1" dirty="0"/>
              <a:t> </a:t>
            </a:r>
            <a:r>
              <a:rPr lang="hr-HR" sz="2800" i="1" dirty="0" err="1"/>
              <a:t>classmates</a:t>
            </a:r>
            <a:r>
              <a:rPr lang="hr-HR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8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E22FF83-7D0B-4FCC-9BC8-E794E6AD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" y="0"/>
            <a:ext cx="4867488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B880DAE-010D-4903-8D15-9F2154712D61}"/>
              </a:ext>
            </a:extLst>
          </p:cNvPr>
          <p:cNvSpPr txBox="1"/>
          <p:nvPr/>
        </p:nvSpPr>
        <p:spPr>
          <a:xfrm>
            <a:off x="5516545" y="261257"/>
            <a:ext cx="565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55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A9A3FC2-85DE-4FA7-BF8C-1AD7028B9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1281793"/>
            <a:ext cx="11744325" cy="531495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B078C325-10DE-4A62-9CB3-9EB83D65FC58}"/>
              </a:ext>
            </a:extLst>
          </p:cNvPr>
          <p:cNvSpPr txBox="1"/>
          <p:nvPr/>
        </p:nvSpPr>
        <p:spPr>
          <a:xfrm>
            <a:off x="3640276" y="2567784"/>
            <a:ext cx="118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are</a:t>
            </a:r>
            <a:r>
              <a:rPr lang="hr-HR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9D203E6-46E5-455C-86AE-0A1EBE2BA3D8}"/>
              </a:ext>
            </a:extLst>
          </p:cNvPr>
          <p:cNvSpPr txBox="1"/>
          <p:nvPr/>
        </p:nvSpPr>
        <p:spPr>
          <a:xfrm>
            <a:off x="5711911" y="2567784"/>
            <a:ext cx="118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doing</a:t>
            </a:r>
            <a:r>
              <a:rPr lang="hr-HR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A894C42-27BB-492C-BDF5-7FB375C00429}"/>
              </a:ext>
            </a:extLst>
          </p:cNvPr>
          <p:cNvSpPr txBox="1"/>
          <p:nvPr/>
        </p:nvSpPr>
        <p:spPr>
          <a:xfrm>
            <a:off x="2311121" y="2964616"/>
            <a:ext cx="184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am doing</a:t>
            </a:r>
            <a:r>
              <a:rPr lang="hr-HR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E006CF7-2D60-4D75-A509-07E2AC056044}"/>
              </a:ext>
            </a:extLst>
          </p:cNvPr>
          <p:cNvSpPr txBox="1"/>
          <p:nvPr/>
        </p:nvSpPr>
        <p:spPr>
          <a:xfrm>
            <a:off x="2977085" y="3367608"/>
            <a:ext cx="184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are having</a:t>
            </a:r>
            <a:r>
              <a:rPr lang="hr-HR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2D8C47FD-83BC-430D-AE60-57FA3B575C52}"/>
              </a:ext>
            </a:extLst>
          </p:cNvPr>
          <p:cNvSpPr txBox="1"/>
          <p:nvPr/>
        </p:nvSpPr>
        <p:spPr>
          <a:xfrm>
            <a:off x="5171550" y="4111187"/>
            <a:ext cx="184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is playing</a:t>
            </a:r>
            <a:endParaRPr lang="hr-HR" sz="280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86881EC5-C23F-45EC-B758-ED8972644542}"/>
              </a:ext>
            </a:extLst>
          </p:cNvPr>
          <p:cNvSpPr txBox="1"/>
          <p:nvPr/>
        </p:nvSpPr>
        <p:spPr>
          <a:xfrm>
            <a:off x="4860869" y="4508019"/>
            <a:ext cx="215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are dancing</a:t>
            </a:r>
            <a:r>
              <a:rPr lang="hr-HR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C71893B3-22A5-453B-B7FC-B8C22D271F59}"/>
              </a:ext>
            </a:extLst>
          </p:cNvPr>
          <p:cNvSpPr txBox="1"/>
          <p:nvPr/>
        </p:nvSpPr>
        <p:spPr>
          <a:xfrm>
            <a:off x="2855407" y="5314597"/>
            <a:ext cx="184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are playing</a:t>
            </a:r>
            <a:r>
              <a:rPr lang="hr-HR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1080DA0-E50F-4842-BD39-7D171DE2C50A}"/>
              </a:ext>
            </a:extLst>
          </p:cNvPr>
          <p:cNvSpPr txBox="1"/>
          <p:nvPr/>
        </p:nvSpPr>
        <p:spPr>
          <a:xfrm>
            <a:off x="2997389" y="5717589"/>
            <a:ext cx="184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is winnng</a:t>
            </a:r>
            <a:r>
              <a:rPr lang="hr-HR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F4BA77B7-D65D-47DF-A598-A97745D4F6E9}"/>
              </a:ext>
            </a:extLst>
          </p:cNvPr>
          <p:cNvSpPr txBox="1"/>
          <p:nvPr/>
        </p:nvSpPr>
        <p:spPr>
          <a:xfrm>
            <a:off x="4988268" y="6073523"/>
            <a:ext cx="184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are having</a:t>
            </a:r>
            <a:r>
              <a:rPr lang="hr-HR" sz="280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09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AF0D2CD-7347-464C-B6BD-3D22EA0A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38" y="1029450"/>
            <a:ext cx="9981363" cy="557063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76A3EA7-6E37-4290-921C-60EC27F59ACA}"/>
              </a:ext>
            </a:extLst>
          </p:cNvPr>
          <p:cNvSpPr txBox="1"/>
          <p:nvPr/>
        </p:nvSpPr>
        <p:spPr>
          <a:xfrm>
            <a:off x="261257" y="2280976"/>
            <a:ext cx="11063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i="1"/>
              <a:t>Mogu/Znam, naravno.      Da, mogu/znam.                    Nisam nikad probao.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7CFD20B-5F42-4030-9EBA-D7D21856C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2033"/>
            <a:ext cx="12192000" cy="21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7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597B737-E7B3-4528-91C1-8F75AC45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8101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F54688F-37FD-4E21-9067-A2FD4A8E3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60" y="1683107"/>
            <a:ext cx="12192000" cy="421178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5B510DC-F5F5-4CC8-B612-66A304E630EC}"/>
              </a:ext>
            </a:extLst>
          </p:cNvPr>
          <p:cNvSpPr txBox="1"/>
          <p:nvPr/>
        </p:nvSpPr>
        <p:spPr>
          <a:xfrm>
            <a:off x="875489" y="496111"/>
            <a:ext cx="1077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photos</a:t>
            </a:r>
            <a:r>
              <a:rPr lang="hr-HR" sz="2800" dirty="0"/>
              <a:t>. </a:t>
            </a:r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86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5105300B-C270-499E-BB6D-E36D92FB3B68}"/>
              </a:ext>
            </a:extLst>
          </p:cNvPr>
          <p:cNvSpPr txBox="1"/>
          <p:nvPr/>
        </p:nvSpPr>
        <p:spPr>
          <a:xfrm>
            <a:off x="457200" y="1050587"/>
            <a:ext cx="113327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festivals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presented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most </a:t>
            </a:r>
            <a:r>
              <a:rPr lang="hr-HR" sz="2800" dirty="0" err="1"/>
              <a:t>interesting</a:t>
            </a:r>
            <a:r>
              <a:rPr lang="hr-HR" sz="2800" dirty="0"/>
              <a:t> one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why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kind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a party </a:t>
            </a:r>
            <a:r>
              <a:rPr lang="hr-HR" sz="2800" dirty="0" err="1"/>
              <a:t>is</a:t>
            </a:r>
            <a:r>
              <a:rPr lang="hr-HR" sz="2800" dirty="0"/>
              <a:t> a </a:t>
            </a:r>
            <a:r>
              <a:rPr lang="hr-HR" sz="2800" dirty="0" err="1"/>
              <a:t>good</a:t>
            </a:r>
            <a:r>
              <a:rPr lang="hr-HR" sz="2800" dirty="0"/>
              <a:t> party?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need</a:t>
            </a:r>
            <a:r>
              <a:rPr lang="hr-HR" sz="2800" dirty="0"/>
              <a:t> to </a:t>
            </a:r>
            <a:r>
              <a:rPr lang="hr-HR" sz="2800" dirty="0" err="1"/>
              <a:t>have</a:t>
            </a:r>
            <a:r>
              <a:rPr lang="hr-HR" sz="2800" dirty="0"/>
              <a:t> a party?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937BB411-B020-4FC5-9F69-250E09D123B3}"/>
              </a:ext>
            </a:extLst>
          </p:cNvPr>
          <p:cNvSpPr/>
          <p:nvPr/>
        </p:nvSpPr>
        <p:spPr>
          <a:xfrm>
            <a:off x="642026" y="826851"/>
            <a:ext cx="10914434" cy="51459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1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46BE5C25-92FB-4686-AAAF-5159F6E9F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36"/>
            <a:ext cx="5042170" cy="411477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484350D-F996-4795-85DA-0FC34D7C4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992" y="0"/>
            <a:ext cx="3752850" cy="203835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418EBEA5-ABC1-4061-B855-A52E5558C4B9}"/>
              </a:ext>
            </a:extLst>
          </p:cNvPr>
          <p:cNvSpPr txBox="1"/>
          <p:nvPr/>
        </p:nvSpPr>
        <p:spPr>
          <a:xfrm>
            <a:off x="6080547" y="2106273"/>
            <a:ext cx="5836596" cy="95410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/>
              <a:t>Read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texts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write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names</a:t>
            </a:r>
            <a:r>
              <a:rPr lang="hr-HR" sz="2800" dirty="0"/>
              <a:t>  </a:t>
            </a:r>
            <a:r>
              <a:rPr lang="hr-HR" sz="2800" dirty="0" err="1"/>
              <a:t>under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correct</a:t>
            </a:r>
            <a:r>
              <a:rPr lang="hr-HR" sz="2800" dirty="0"/>
              <a:t> </a:t>
            </a:r>
            <a:r>
              <a:rPr lang="hr-HR" sz="2800" dirty="0" err="1"/>
              <a:t>picture</a:t>
            </a:r>
            <a:r>
              <a:rPr lang="hr-HR" sz="2800" dirty="0"/>
              <a:t>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780D4503-C1DB-4814-B4B4-86CE867C7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0500"/>
            <a:ext cx="9782175" cy="28575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94CDADE7-C591-434F-8563-F66F1D0A134E}"/>
              </a:ext>
            </a:extLst>
          </p:cNvPr>
          <p:cNvSpPr txBox="1"/>
          <p:nvPr/>
        </p:nvSpPr>
        <p:spPr>
          <a:xfrm>
            <a:off x="536947" y="6334780"/>
            <a:ext cx="170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Jerry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06A15EA-E4E6-4716-A258-12B0121C823A}"/>
              </a:ext>
            </a:extLst>
          </p:cNvPr>
          <p:cNvSpPr txBox="1"/>
          <p:nvPr/>
        </p:nvSpPr>
        <p:spPr>
          <a:xfrm>
            <a:off x="2975347" y="6334780"/>
            <a:ext cx="170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Nikkie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6D20722C-6635-45F3-8490-5DFFB18DB244}"/>
              </a:ext>
            </a:extLst>
          </p:cNvPr>
          <p:cNvSpPr txBox="1"/>
          <p:nvPr/>
        </p:nvSpPr>
        <p:spPr>
          <a:xfrm>
            <a:off x="5403715" y="6263444"/>
            <a:ext cx="170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Sally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0063988-0571-4AEF-A807-A4DAAC6DEA9B}"/>
              </a:ext>
            </a:extLst>
          </p:cNvPr>
          <p:cNvSpPr txBox="1"/>
          <p:nvPr/>
        </p:nvSpPr>
        <p:spPr>
          <a:xfrm>
            <a:off x="7842115" y="6300149"/>
            <a:ext cx="170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Cath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2061BE6B-42A6-491E-A913-8BBAE0E79E9A}"/>
              </a:ext>
            </a:extLst>
          </p:cNvPr>
          <p:cNvSpPr txBox="1"/>
          <p:nvPr/>
        </p:nvSpPr>
        <p:spPr>
          <a:xfrm>
            <a:off x="1327880" y="1312051"/>
            <a:ext cx="566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err="1"/>
              <a:t>Translate</a:t>
            </a:r>
            <a:r>
              <a:rPr lang="hr-HR" sz="2800" i="1" dirty="0"/>
              <a:t> </a:t>
            </a:r>
          </a:p>
          <a:p>
            <a:endParaRPr lang="hr-HR" sz="2800" i="1" dirty="0"/>
          </a:p>
          <a:p>
            <a:endParaRPr lang="hr-HR" sz="2800" i="1" dirty="0"/>
          </a:p>
          <a:p>
            <a:r>
              <a:rPr lang="hr-HR" sz="2800" dirty="0"/>
              <a:t>to </a:t>
            </a:r>
            <a:r>
              <a:rPr lang="hr-HR" sz="2800" dirty="0" err="1"/>
              <a:t>throw</a:t>
            </a:r>
            <a:r>
              <a:rPr lang="hr-HR" sz="2800" dirty="0"/>
              <a:t> a party –</a:t>
            </a:r>
          </a:p>
          <a:p>
            <a:r>
              <a:rPr lang="hr-HR" sz="2800" dirty="0" err="1"/>
              <a:t>backwards</a:t>
            </a:r>
            <a:r>
              <a:rPr lang="hr-HR" sz="2800" dirty="0"/>
              <a:t> – </a:t>
            </a:r>
          </a:p>
          <a:p>
            <a:r>
              <a:rPr lang="hr-HR" sz="2800" dirty="0" err="1"/>
              <a:t>sign</a:t>
            </a:r>
            <a:r>
              <a:rPr lang="hr-HR" sz="2800" dirty="0"/>
              <a:t> </a:t>
            </a:r>
            <a:r>
              <a:rPr lang="hr-HR" sz="2800" dirty="0" err="1"/>
              <a:t>language</a:t>
            </a:r>
            <a:r>
              <a:rPr lang="hr-HR" sz="2800" dirty="0"/>
              <a:t> – </a:t>
            </a:r>
          </a:p>
          <a:p>
            <a:r>
              <a:rPr lang="hr-HR" sz="2800" dirty="0" err="1"/>
              <a:t>ride</a:t>
            </a:r>
            <a:r>
              <a:rPr lang="hr-HR" sz="2800" dirty="0"/>
              <a:t> a bike no </a:t>
            </a:r>
            <a:r>
              <a:rPr lang="hr-HR" sz="2800" dirty="0" err="1"/>
              <a:t>handed</a:t>
            </a:r>
            <a:r>
              <a:rPr lang="hr-HR" sz="2800" dirty="0"/>
              <a:t> - </a:t>
            </a:r>
          </a:p>
          <a:p>
            <a:endParaRPr lang="hr-HR" sz="2800" i="1" dirty="0"/>
          </a:p>
          <a:p>
            <a:endParaRPr lang="hr-HR" sz="2800" i="1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F63F539A-DF3C-4B68-A6EE-17D09B52D4AB}"/>
              </a:ext>
            </a:extLst>
          </p:cNvPr>
          <p:cNvSpPr txBox="1"/>
          <p:nvPr/>
        </p:nvSpPr>
        <p:spPr>
          <a:xfrm>
            <a:off x="4142558" y="2589679"/>
            <a:ext cx="329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organizirati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sz="2800" i="1" dirty="0">
                <a:solidFill>
                  <a:srgbClr val="0070C0"/>
                </a:solidFill>
              </a:rPr>
              <a:t>tulum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E0CDEBA0-58D2-42AB-A1F0-4532C0BADA23}"/>
              </a:ext>
            </a:extLst>
          </p:cNvPr>
          <p:cNvSpPr txBox="1"/>
          <p:nvPr/>
        </p:nvSpPr>
        <p:spPr>
          <a:xfrm>
            <a:off x="3243157" y="2996912"/>
            <a:ext cx="329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unatrag, unazad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0C260D31-9B4C-4F93-9D94-C606E730C562}"/>
              </a:ext>
            </a:extLst>
          </p:cNvPr>
          <p:cNvSpPr txBox="1"/>
          <p:nvPr/>
        </p:nvSpPr>
        <p:spPr>
          <a:xfrm>
            <a:off x="3683862" y="3425757"/>
            <a:ext cx="329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znakovni jezik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05819D8B-94F1-4D2D-8A45-C354FB336382}"/>
              </a:ext>
            </a:extLst>
          </p:cNvPr>
          <p:cNvSpPr txBox="1"/>
          <p:nvPr/>
        </p:nvSpPr>
        <p:spPr>
          <a:xfrm>
            <a:off x="4891086" y="3882341"/>
            <a:ext cx="533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voziti bicikl bez korištenja ruku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65E6B16C-15A6-46F0-95A7-3BF7B1AD4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" y="-69633"/>
            <a:ext cx="5042170" cy="4114771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1F4F257B-5453-48EE-B45F-F8A3AE0A9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392" y="152400"/>
            <a:ext cx="3752850" cy="2038350"/>
          </a:xfrm>
          <a:prstGeom prst="rect">
            <a:avLst/>
          </a:prstGeom>
        </p:spPr>
      </p:pic>
      <p:sp>
        <p:nvSpPr>
          <p:cNvPr id="24" name="TekstniOkvir 23">
            <a:extLst>
              <a:ext uri="{FF2B5EF4-FFF2-40B4-BE49-F238E27FC236}">
                <a16:creationId xmlns:a16="http://schemas.microsoft.com/office/drawing/2014/main" id="{6DF23504-FFA9-458C-BA38-B60750C09F11}"/>
              </a:ext>
            </a:extLst>
          </p:cNvPr>
          <p:cNvSpPr txBox="1"/>
          <p:nvPr/>
        </p:nvSpPr>
        <p:spPr>
          <a:xfrm>
            <a:off x="6096000" y="3080216"/>
            <a:ext cx="5836596" cy="5232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/>
              <a:t>Read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dialogues</a:t>
            </a:r>
            <a:r>
              <a:rPr lang="hr-HR" sz="2800" dirty="0"/>
              <a:t> </a:t>
            </a:r>
            <a:r>
              <a:rPr lang="hr-HR" sz="2800" dirty="0" err="1"/>
              <a:t>out</a:t>
            </a:r>
            <a:r>
              <a:rPr lang="hr-HR" sz="2800" dirty="0"/>
              <a:t> </a:t>
            </a:r>
            <a:r>
              <a:rPr lang="hr-HR" sz="2800" dirty="0" err="1"/>
              <a:t>loud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01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983A5FB-9D46-4946-A5CB-684765F70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58" y="1424353"/>
            <a:ext cx="9491880" cy="4009293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F88F8E9A-2839-4B82-8874-4E42E7C5653B}"/>
              </a:ext>
            </a:extLst>
          </p:cNvPr>
          <p:cNvSpPr/>
          <p:nvPr/>
        </p:nvSpPr>
        <p:spPr>
          <a:xfrm>
            <a:off x="10018207" y="2341266"/>
            <a:ext cx="512431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12F085FA-8290-48EB-BC62-F5143917C819}"/>
              </a:ext>
            </a:extLst>
          </p:cNvPr>
          <p:cNvSpPr/>
          <p:nvPr/>
        </p:nvSpPr>
        <p:spPr>
          <a:xfrm>
            <a:off x="9416981" y="2998464"/>
            <a:ext cx="512431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2826FF81-9EE8-4481-9E7C-7E7DCB5D39A3}"/>
              </a:ext>
            </a:extLst>
          </p:cNvPr>
          <p:cNvSpPr/>
          <p:nvPr/>
        </p:nvSpPr>
        <p:spPr>
          <a:xfrm>
            <a:off x="10018206" y="3625846"/>
            <a:ext cx="512431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F9730FE-1A45-4B13-9DEE-5B84B84D12CF}"/>
              </a:ext>
            </a:extLst>
          </p:cNvPr>
          <p:cNvSpPr/>
          <p:nvPr/>
        </p:nvSpPr>
        <p:spPr>
          <a:xfrm>
            <a:off x="10018206" y="4268136"/>
            <a:ext cx="512431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514CF51A-A091-443C-8891-2F2F6F969E31}"/>
              </a:ext>
            </a:extLst>
          </p:cNvPr>
          <p:cNvSpPr/>
          <p:nvPr/>
        </p:nvSpPr>
        <p:spPr>
          <a:xfrm>
            <a:off x="10002278" y="4858329"/>
            <a:ext cx="512431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23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E3D3299A-6586-467B-A92A-07D740F74477}"/>
              </a:ext>
            </a:extLst>
          </p:cNvPr>
          <p:cNvSpPr txBox="1"/>
          <p:nvPr/>
        </p:nvSpPr>
        <p:spPr>
          <a:xfrm>
            <a:off x="864158" y="230692"/>
            <a:ext cx="1020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Close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book</a:t>
            </a:r>
            <a:r>
              <a:rPr lang="hr-HR" sz="2800" dirty="0"/>
              <a:t>. </a:t>
            </a:r>
            <a:r>
              <a:rPr lang="hr-HR" sz="2800" dirty="0" err="1"/>
              <a:t>Answer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following</a:t>
            </a:r>
            <a:r>
              <a:rPr lang="hr-HR" sz="2800" dirty="0"/>
              <a:t> </a:t>
            </a:r>
            <a:r>
              <a:rPr lang="hr-HR" sz="2800" dirty="0" err="1"/>
              <a:t>questions</a:t>
            </a:r>
            <a:r>
              <a:rPr lang="hr-HR" sz="2800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10C419B-96D7-45D1-8106-507DCD0E1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95" y="1201643"/>
            <a:ext cx="6696075" cy="7429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6AB6E88-E257-470E-A773-B5A0CBAB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58" y="2474855"/>
            <a:ext cx="7000875" cy="59055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97BA90B-228E-43AB-A82E-0F27B7012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58" y="3537470"/>
            <a:ext cx="6819900" cy="65722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37517C9-50DC-464A-9B85-A5B045FE0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58" y="4666760"/>
            <a:ext cx="7581900" cy="63817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420C69C6-7FDF-4482-B337-E006DFC0F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95" y="5656357"/>
            <a:ext cx="47529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DD0AD4CC-16AA-419D-A44B-57848DE4CCB2}"/>
              </a:ext>
            </a:extLst>
          </p:cNvPr>
          <p:cNvSpPr txBox="1"/>
          <p:nvPr/>
        </p:nvSpPr>
        <p:spPr>
          <a:xfrm>
            <a:off x="442127" y="321547"/>
            <a:ext cx="1046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examples</a:t>
            </a:r>
            <a:r>
              <a:rPr lang="hr-HR" sz="2800" dirty="0"/>
              <a:t>. </a:t>
            </a:r>
            <a:r>
              <a:rPr lang="hr-HR" sz="2800" dirty="0" err="1"/>
              <a:t>Translate</a:t>
            </a:r>
            <a:r>
              <a:rPr lang="hr-HR" sz="2800" dirty="0"/>
              <a:t>. 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4D3B248-7C6C-47AD-B69C-92CFAB2A4134}"/>
              </a:ext>
            </a:extLst>
          </p:cNvPr>
          <p:cNvSpPr txBox="1"/>
          <p:nvPr/>
        </p:nvSpPr>
        <p:spPr>
          <a:xfrm>
            <a:off x="904353" y="1758462"/>
            <a:ext cx="55567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I </a:t>
            </a:r>
            <a:r>
              <a:rPr lang="hr-HR" sz="2800" b="1">
                <a:solidFill>
                  <a:srgbClr val="00B0F0"/>
                </a:solidFill>
              </a:rPr>
              <a:t>can</a:t>
            </a:r>
            <a:r>
              <a:rPr lang="hr-HR" sz="2800" b="1"/>
              <a:t> </a:t>
            </a:r>
            <a:r>
              <a:rPr lang="hr-HR" sz="2800"/>
              <a:t>swim.</a:t>
            </a:r>
          </a:p>
          <a:p>
            <a:endParaRPr lang="hr-HR" sz="2800"/>
          </a:p>
          <a:p>
            <a:r>
              <a:rPr lang="hr-HR" sz="2800"/>
              <a:t>He </a:t>
            </a:r>
            <a:r>
              <a:rPr lang="hr-HR" sz="2800" b="1">
                <a:solidFill>
                  <a:srgbClr val="00B0F0"/>
                </a:solidFill>
              </a:rPr>
              <a:t>can</a:t>
            </a:r>
            <a:r>
              <a:rPr lang="hr-HR" sz="2800" b="1"/>
              <a:t> </a:t>
            </a:r>
            <a:r>
              <a:rPr lang="hr-HR" sz="2800"/>
              <a:t>ride a bike.</a:t>
            </a:r>
          </a:p>
          <a:p>
            <a:endParaRPr lang="hr-HR" sz="2800"/>
          </a:p>
          <a:p>
            <a:r>
              <a:rPr lang="hr-HR" sz="2800"/>
              <a:t>Sally </a:t>
            </a:r>
            <a:r>
              <a:rPr lang="hr-HR" sz="2800" b="1">
                <a:solidFill>
                  <a:srgbClr val="00B0F0"/>
                </a:solidFill>
              </a:rPr>
              <a:t>can</a:t>
            </a:r>
            <a:r>
              <a:rPr lang="hr-HR" sz="2800" b="1"/>
              <a:t> </a:t>
            </a:r>
            <a:r>
              <a:rPr lang="hr-HR" sz="2800"/>
              <a:t>write with her left hand.</a:t>
            </a:r>
          </a:p>
          <a:p>
            <a:endParaRPr lang="hr-HR" sz="2800"/>
          </a:p>
          <a:p>
            <a:r>
              <a:rPr lang="hr-HR" sz="2800"/>
              <a:t>They </a:t>
            </a:r>
            <a:r>
              <a:rPr lang="hr-HR" sz="2800" b="1">
                <a:solidFill>
                  <a:srgbClr val="00B0F0"/>
                </a:solidFill>
              </a:rPr>
              <a:t>can</a:t>
            </a:r>
            <a:r>
              <a:rPr lang="hr-HR" sz="2800" b="1"/>
              <a:t> </a:t>
            </a:r>
            <a:r>
              <a:rPr lang="hr-HR" sz="2800"/>
              <a:t>speak English. 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8A5E963-4719-4178-950C-3A69E9793835}"/>
              </a:ext>
            </a:extLst>
          </p:cNvPr>
          <p:cNvSpPr txBox="1"/>
          <p:nvPr/>
        </p:nvSpPr>
        <p:spPr>
          <a:xfrm>
            <a:off x="3125037" y="1771332"/>
            <a:ext cx="535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chemeClr val="bg2">
                    <a:lumMod val="50000"/>
                  </a:schemeClr>
                </a:solidFill>
              </a:rPr>
              <a:t>Ja</a:t>
            </a:r>
            <a:r>
              <a:rPr lang="hr-HR" sz="2800" i="1" dirty="0"/>
              <a:t> </a:t>
            </a:r>
            <a:r>
              <a:rPr lang="hr-HR" sz="2800" b="1" i="1" dirty="0">
                <a:solidFill>
                  <a:srgbClr val="00B0F0"/>
                </a:solidFill>
              </a:rPr>
              <a:t>znam</a:t>
            </a:r>
            <a:r>
              <a:rPr lang="hr-HR" sz="2800" b="1" i="1" dirty="0"/>
              <a:t> </a:t>
            </a:r>
            <a:r>
              <a:rPr lang="hr-HR" sz="2800" i="1" dirty="0">
                <a:solidFill>
                  <a:schemeClr val="bg2">
                    <a:lumMod val="50000"/>
                  </a:schemeClr>
                </a:solidFill>
              </a:rPr>
              <a:t>plivati.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6147260-9770-47BA-B6CE-CD641A3A78F1}"/>
              </a:ext>
            </a:extLst>
          </p:cNvPr>
          <p:cNvSpPr txBox="1"/>
          <p:nvPr/>
        </p:nvSpPr>
        <p:spPr>
          <a:xfrm>
            <a:off x="3758084" y="2623812"/>
            <a:ext cx="800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hr-HR" sz="2800" i="1" dirty="0"/>
              <a:t> </a:t>
            </a:r>
            <a:r>
              <a:rPr lang="hr-HR" sz="2800" b="1" i="1" dirty="0">
                <a:solidFill>
                  <a:srgbClr val="00B0F0"/>
                </a:solidFill>
              </a:rPr>
              <a:t>zna</a:t>
            </a:r>
            <a:r>
              <a:rPr lang="hr-HR" sz="2800" b="1" i="1" dirty="0"/>
              <a:t> </a:t>
            </a:r>
            <a:r>
              <a:rPr lang="hr-HR" sz="2800" i="1" dirty="0">
                <a:solidFill>
                  <a:schemeClr val="bg2">
                    <a:lumMod val="50000"/>
                  </a:schemeClr>
                </a:solidFill>
              </a:rPr>
              <a:t>voziti bicikl.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395B67F-7436-448C-81E0-4B17FE803CF1}"/>
              </a:ext>
            </a:extLst>
          </p:cNvPr>
          <p:cNvSpPr txBox="1"/>
          <p:nvPr/>
        </p:nvSpPr>
        <p:spPr>
          <a:xfrm>
            <a:off x="5898383" y="3483798"/>
            <a:ext cx="519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chemeClr val="bg2">
                    <a:lumMod val="50000"/>
                  </a:schemeClr>
                </a:solidFill>
              </a:rPr>
              <a:t>Sally</a:t>
            </a:r>
            <a:r>
              <a:rPr lang="hr-HR" sz="2800" i="1" dirty="0"/>
              <a:t> </a:t>
            </a:r>
            <a:r>
              <a:rPr lang="hr-HR" sz="2800" b="1" i="1" dirty="0">
                <a:solidFill>
                  <a:srgbClr val="00B0F0"/>
                </a:solidFill>
              </a:rPr>
              <a:t>može</a:t>
            </a:r>
            <a:r>
              <a:rPr lang="hr-HR" sz="2800" b="1" i="1" dirty="0"/>
              <a:t> </a:t>
            </a:r>
            <a:r>
              <a:rPr lang="hr-HR" sz="2800" i="1" dirty="0">
                <a:solidFill>
                  <a:schemeClr val="bg2">
                    <a:lumMod val="50000"/>
                  </a:schemeClr>
                </a:solidFill>
              </a:rPr>
              <a:t>pisati lijevom rukom</a:t>
            </a:r>
            <a:r>
              <a:rPr lang="hr-HR" sz="2800" i="1" dirty="0"/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A9CB347-E6A7-4BBD-8C3A-7CB94CFA3C37}"/>
              </a:ext>
            </a:extLst>
          </p:cNvPr>
          <p:cNvSpPr txBox="1"/>
          <p:nvPr/>
        </p:nvSpPr>
        <p:spPr>
          <a:xfrm>
            <a:off x="4491612" y="4343784"/>
            <a:ext cx="800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chemeClr val="bg2">
                    <a:lumMod val="50000"/>
                  </a:schemeClr>
                </a:solidFill>
              </a:rPr>
              <a:t>Oni</a:t>
            </a:r>
            <a:r>
              <a:rPr lang="hr-HR" sz="2800" i="1" dirty="0"/>
              <a:t> </a:t>
            </a:r>
            <a:r>
              <a:rPr lang="hr-HR" sz="2800" b="1" i="1" dirty="0">
                <a:solidFill>
                  <a:srgbClr val="00B0F0"/>
                </a:solidFill>
              </a:rPr>
              <a:t>znaju</a:t>
            </a:r>
            <a:r>
              <a:rPr lang="hr-HR" sz="2800" i="1" dirty="0"/>
              <a:t> </a:t>
            </a:r>
            <a:r>
              <a:rPr lang="hr-HR" sz="2800" i="1" dirty="0">
                <a:solidFill>
                  <a:schemeClr val="bg2">
                    <a:lumMod val="50000"/>
                  </a:schemeClr>
                </a:solidFill>
              </a:rPr>
              <a:t>pričati engleski jezik.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FAB7AD5-4DD4-4559-BF8C-E1E10488D8E3}"/>
              </a:ext>
            </a:extLst>
          </p:cNvPr>
          <p:cNvSpPr txBox="1"/>
          <p:nvPr/>
        </p:nvSpPr>
        <p:spPr>
          <a:xfrm>
            <a:off x="3758084" y="5344788"/>
            <a:ext cx="298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/>
              <a:t>can = moći, znati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5D0C1140-E169-4F6C-B056-6D191CA312FC}"/>
              </a:ext>
            </a:extLst>
          </p:cNvPr>
          <p:cNvSpPr/>
          <p:nvPr/>
        </p:nvSpPr>
        <p:spPr>
          <a:xfrm>
            <a:off x="1657978" y="1783485"/>
            <a:ext cx="1065125" cy="52322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47CAD151-6A69-4BBD-8010-2E7C6D3F9E43}"/>
              </a:ext>
            </a:extLst>
          </p:cNvPr>
          <p:cNvSpPr/>
          <p:nvPr/>
        </p:nvSpPr>
        <p:spPr>
          <a:xfrm>
            <a:off x="1986224" y="2623812"/>
            <a:ext cx="736879" cy="5244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C69D9947-41B5-4454-BB22-A90B7AFAA0BF}"/>
              </a:ext>
            </a:extLst>
          </p:cNvPr>
          <p:cNvSpPr/>
          <p:nvPr/>
        </p:nvSpPr>
        <p:spPr>
          <a:xfrm>
            <a:off x="2296050" y="3483798"/>
            <a:ext cx="828987" cy="5244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B2BD3C2A-A291-4E59-89EA-5685EDD37495}"/>
              </a:ext>
            </a:extLst>
          </p:cNvPr>
          <p:cNvSpPr/>
          <p:nvPr/>
        </p:nvSpPr>
        <p:spPr>
          <a:xfrm>
            <a:off x="2296050" y="4367616"/>
            <a:ext cx="959616" cy="5244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3CF08C4-A139-430B-8777-61184947F11A}"/>
              </a:ext>
            </a:extLst>
          </p:cNvPr>
          <p:cNvSpPr txBox="1"/>
          <p:nvPr/>
        </p:nvSpPr>
        <p:spPr>
          <a:xfrm>
            <a:off x="712529" y="997511"/>
            <a:ext cx="649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FF0000"/>
                </a:solidFill>
              </a:rPr>
              <a:t>Nakon „</a:t>
            </a:r>
            <a:r>
              <a:rPr lang="hr-HR" sz="2800" i="1" dirty="0" err="1">
                <a:solidFill>
                  <a:srgbClr val="FF0000"/>
                </a:solidFill>
              </a:rPr>
              <a:t>can</a:t>
            </a:r>
            <a:r>
              <a:rPr lang="hr-HR" sz="2800" i="1" dirty="0">
                <a:solidFill>
                  <a:srgbClr val="FF0000"/>
                </a:solidFill>
              </a:rPr>
              <a:t>” slijedi infinitiv glagola.</a:t>
            </a:r>
          </a:p>
        </p:txBody>
      </p:sp>
    </p:spTree>
    <p:extLst>
      <p:ext uri="{BB962C8B-B14F-4D97-AF65-F5344CB8AC3E}">
        <p14:creationId xmlns:p14="http://schemas.microsoft.com/office/powerpoint/2010/main" val="13084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0" grpId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64D3B248-7C6C-47AD-B69C-92CFAB2A4134}"/>
              </a:ext>
            </a:extLst>
          </p:cNvPr>
          <p:cNvSpPr txBox="1"/>
          <p:nvPr/>
        </p:nvSpPr>
        <p:spPr>
          <a:xfrm>
            <a:off x="904353" y="1758462"/>
            <a:ext cx="55567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I </a:t>
            </a:r>
            <a:r>
              <a:rPr lang="hr-HR" sz="2800" b="1">
                <a:solidFill>
                  <a:srgbClr val="00B0F0"/>
                </a:solidFill>
              </a:rPr>
              <a:t>can</a:t>
            </a:r>
            <a:r>
              <a:rPr lang="hr-HR" sz="2800" b="1"/>
              <a:t> </a:t>
            </a:r>
            <a:r>
              <a:rPr lang="hr-HR" sz="2800"/>
              <a:t>swim. </a:t>
            </a:r>
            <a:r>
              <a:rPr lang="hr-HR" sz="2800">
                <a:sym typeface="Wingdings" panose="05000000000000000000" pitchFamily="2" charset="2"/>
              </a:rPr>
              <a:t></a:t>
            </a:r>
            <a:endParaRPr lang="hr-HR" sz="2800"/>
          </a:p>
          <a:p>
            <a:endParaRPr lang="hr-HR" sz="2800"/>
          </a:p>
          <a:p>
            <a:r>
              <a:rPr lang="hr-HR" sz="2800"/>
              <a:t>He </a:t>
            </a:r>
            <a:r>
              <a:rPr lang="hr-HR" sz="2800" b="1">
                <a:solidFill>
                  <a:srgbClr val="00B0F0"/>
                </a:solidFill>
              </a:rPr>
              <a:t>can</a:t>
            </a:r>
            <a:r>
              <a:rPr lang="hr-HR" sz="2800" b="1"/>
              <a:t> </a:t>
            </a:r>
            <a:r>
              <a:rPr lang="hr-HR" sz="2800"/>
              <a:t>ride a bike. </a:t>
            </a:r>
            <a:r>
              <a:rPr lang="hr-HR" sz="2800">
                <a:sym typeface="Wingdings" panose="05000000000000000000" pitchFamily="2" charset="2"/>
              </a:rPr>
              <a:t></a:t>
            </a:r>
            <a:endParaRPr lang="hr-HR" sz="2800"/>
          </a:p>
          <a:p>
            <a:endParaRPr lang="hr-HR" sz="2800"/>
          </a:p>
          <a:p>
            <a:r>
              <a:rPr lang="hr-HR" sz="2800"/>
              <a:t>Sally </a:t>
            </a:r>
            <a:r>
              <a:rPr lang="hr-HR" sz="2800" b="1">
                <a:solidFill>
                  <a:srgbClr val="00B0F0"/>
                </a:solidFill>
              </a:rPr>
              <a:t>can</a:t>
            </a:r>
            <a:r>
              <a:rPr lang="hr-HR" sz="2800" b="1"/>
              <a:t> </a:t>
            </a:r>
            <a:r>
              <a:rPr lang="hr-HR" sz="2800"/>
              <a:t>write with her left hand. </a:t>
            </a:r>
            <a:r>
              <a:rPr lang="hr-HR" sz="2800">
                <a:sym typeface="Wingdings" panose="05000000000000000000" pitchFamily="2" charset="2"/>
              </a:rPr>
              <a:t></a:t>
            </a:r>
            <a:endParaRPr lang="hr-HR" sz="2800"/>
          </a:p>
          <a:p>
            <a:endParaRPr lang="hr-HR" sz="2800"/>
          </a:p>
          <a:p>
            <a:r>
              <a:rPr lang="hr-HR" sz="2800"/>
              <a:t>They </a:t>
            </a:r>
            <a:r>
              <a:rPr lang="hr-HR" sz="2800" b="1">
                <a:solidFill>
                  <a:srgbClr val="00B0F0"/>
                </a:solidFill>
              </a:rPr>
              <a:t>can</a:t>
            </a:r>
            <a:r>
              <a:rPr lang="hr-HR" sz="2800" b="1"/>
              <a:t> </a:t>
            </a:r>
            <a:r>
              <a:rPr lang="hr-HR" sz="2800"/>
              <a:t>speak English.  </a:t>
            </a:r>
            <a:r>
              <a:rPr lang="hr-HR" sz="2800">
                <a:sym typeface="Wingdings" panose="05000000000000000000" pitchFamily="2" charset="2"/>
              </a:rPr>
              <a:t></a:t>
            </a:r>
            <a:endParaRPr lang="hr-HR" sz="280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11523DC-09CF-46EA-9504-3BFD446CAF31}"/>
              </a:ext>
            </a:extLst>
          </p:cNvPr>
          <p:cNvSpPr txBox="1"/>
          <p:nvPr/>
        </p:nvSpPr>
        <p:spPr>
          <a:xfrm>
            <a:off x="3285811" y="1760137"/>
            <a:ext cx="84506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I </a:t>
            </a:r>
            <a:r>
              <a:rPr lang="hr-HR" sz="2800" b="1">
                <a:solidFill>
                  <a:srgbClr val="FF0000"/>
                </a:solidFill>
              </a:rPr>
              <a:t>cannot (can’t) </a:t>
            </a:r>
            <a:r>
              <a:rPr lang="hr-HR" sz="2800"/>
              <a:t>swim. </a:t>
            </a:r>
          </a:p>
          <a:p>
            <a:endParaRPr lang="hr-HR" sz="2800"/>
          </a:p>
          <a:p>
            <a:r>
              <a:rPr lang="hr-HR" sz="2800"/>
              <a:t>            He </a:t>
            </a:r>
            <a:r>
              <a:rPr lang="hr-HR" sz="2800" b="1">
                <a:solidFill>
                  <a:srgbClr val="FF0000"/>
                </a:solidFill>
              </a:rPr>
              <a:t>cannot (can’t)</a:t>
            </a:r>
            <a:r>
              <a:rPr lang="hr-HR" sz="2800" b="1"/>
              <a:t> </a:t>
            </a:r>
            <a:r>
              <a:rPr lang="hr-HR" sz="2800"/>
              <a:t>ride a bike. </a:t>
            </a:r>
          </a:p>
          <a:p>
            <a:endParaRPr lang="hr-HR" sz="2800"/>
          </a:p>
          <a:p>
            <a:r>
              <a:rPr lang="hr-HR" sz="2800"/>
              <a:t>                                     Sally </a:t>
            </a:r>
            <a:r>
              <a:rPr lang="hr-HR" sz="2800" b="1">
                <a:solidFill>
                  <a:srgbClr val="FF0000"/>
                </a:solidFill>
              </a:rPr>
              <a:t>cannot (can’t)</a:t>
            </a:r>
            <a:r>
              <a:rPr lang="hr-HR" sz="2800" b="1"/>
              <a:t> </a:t>
            </a:r>
            <a:r>
              <a:rPr lang="hr-HR" sz="2800"/>
              <a:t>write with her                          				left hand.</a:t>
            </a:r>
          </a:p>
          <a:p>
            <a:r>
              <a:rPr lang="hr-HR" sz="2800"/>
              <a:t>                         They </a:t>
            </a:r>
            <a:r>
              <a:rPr lang="hr-HR" sz="2800" b="1">
                <a:solidFill>
                  <a:srgbClr val="FF0000"/>
                </a:solidFill>
              </a:rPr>
              <a:t>cannot (can’t)</a:t>
            </a:r>
            <a:r>
              <a:rPr lang="hr-HR" sz="2800" b="1"/>
              <a:t> </a:t>
            </a:r>
            <a:r>
              <a:rPr lang="hr-HR" sz="2800"/>
              <a:t>speak English.  </a:t>
            </a:r>
          </a:p>
        </p:txBody>
      </p:sp>
    </p:spTree>
    <p:extLst>
      <p:ext uri="{BB962C8B-B14F-4D97-AF65-F5344CB8AC3E}">
        <p14:creationId xmlns:p14="http://schemas.microsoft.com/office/powerpoint/2010/main" val="413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64D3B248-7C6C-47AD-B69C-92CFAB2A4134}"/>
              </a:ext>
            </a:extLst>
          </p:cNvPr>
          <p:cNvSpPr txBox="1"/>
          <p:nvPr/>
        </p:nvSpPr>
        <p:spPr>
          <a:xfrm>
            <a:off x="904353" y="1758462"/>
            <a:ext cx="55567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I </a:t>
            </a:r>
            <a:r>
              <a:rPr lang="hr-HR" sz="2800" b="1">
                <a:solidFill>
                  <a:srgbClr val="00B0F0"/>
                </a:solidFill>
              </a:rPr>
              <a:t>can</a:t>
            </a:r>
            <a:r>
              <a:rPr lang="hr-HR" sz="2800" b="1"/>
              <a:t> </a:t>
            </a:r>
            <a:r>
              <a:rPr lang="hr-HR" sz="2800"/>
              <a:t>swim. </a:t>
            </a:r>
            <a:r>
              <a:rPr lang="hr-HR" sz="2800">
                <a:sym typeface="Wingdings" panose="05000000000000000000" pitchFamily="2" charset="2"/>
              </a:rPr>
              <a:t></a:t>
            </a:r>
            <a:endParaRPr lang="hr-HR" sz="2800"/>
          </a:p>
          <a:p>
            <a:endParaRPr lang="hr-HR" sz="2800"/>
          </a:p>
          <a:p>
            <a:r>
              <a:rPr lang="hr-HR" sz="2800"/>
              <a:t>He </a:t>
            </a:r>
            <a:r>
              <a:rPr lang="hr-HR" sz="2800" b="1">
                <a:solidFill>
                  <a:srgbClr val="00B0F0"/>
                </a:solidFill>
              </a:rPr>
              <a:t>can</a:t>
            </a:r>
            <a:r>
              <a:rPr lang="hr-HR" sz="2800" b="1"/>
              <a:t> </a:t>
            </a:r>
            <a:r>
              <a:rPr lang="hr-HR" sz="2800"/>
              <a:t>ride a bike. </a:t>
            </a:r>
            <a:r>
              <a:rPr lang="hr-HR" sz="2800">
                <a:sym typeface="Wingdings" panose="05000000000000000000" pitchFamily="2" charset="2"/>
              </a:rPr>
              <a:t></a:t>
            </a:r>
            <a:endParaRPr lang="hr-HR" sz="2800"/>
          </a:p>
          <a:p>
            <a:endParaRPr lang="hr-HR" sz="2800"/>
          </a:p>
          <a:p>
            <a:r>
              <a:rPr lang="hr-HR" sz="2800"/>
              <a:t>Sally </a:t>
            </a:r>
            <a:r>
              <a:rPr lang="hr-HR" sz="2800" b="1">
                <a:solidFill>
                  <a:srgbClr val="00B0F0"/>
                </a:solidFill>
              </a:rPr>
              <a:t>can</a:t>
            </a:r>
            <a:r>
              <a:rPr lang="hr-HR" sz="2800" b="1"/>
              <a:t> </a:t>
            </a:r>
            <a:r>
              <a:rPr lang="hr-HR" sz="2800"/>
              <a:t>write with her left hand. </a:t>
            </a:r>
            <a:r>
              <a:rPr lang="hr-HR" sz="2800">
                <a:sym typeface="Wingdings" panose="05000000000000000000" pitchFamily="2" charset="2"/>
              </a:rPr>
              <a:t></a:t>
            </a:r>
            <a:endParaRPr lang="hr-HR" sz="2800"/>
          </a:p>
          <a:p>
            <a:endParaRPr lang="hr-HR" sz="2800"/>
          </a:p>
          <a:p>
            <a:r>
              <a:rPr lang="hr-HR" sz="2800"/>
              <a:t>They </a:t>
            </a:r>
            <a:r>
              <a:rPr lang="hr-HR" sz="2800" b="1">
                <a:solidFill>
                  <a:srgbClr val="00B0F0"/>
                </a:solidFill>
              </a:rPr>
              <a:t>can</a:t>
            </a:r>
            <a:r>
              <a:rPr lang="hr-HR" sz="2800" b="1"/>
              <a:t> </a:t>
            </a:r>
            <a:r>
              <a:rPr lang="hr-HR" sz="2800"/>
              <a:t>speak English.  </a:t>
            </a:r>
            <a:r>
              <a:rPr lang="hr-HR" sz="2800">
                <a:sym typeface="Wingdings" panose="05000000000000000000" pitchFamily="2" charset="2"/>
              </a:rPr>
              <a:t></a:t>
            </a:r>
            <a:endParaRPr lang="hr-HR" sz="280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11523DC-09CF-46EA-9504-3BFD446CAF31}"/>
              </a:ext>
            </a:extLst>
          </p:cNvPr>
          <p:cNvSpPr txBox="1"/>
          <p:nvPr/>
        </p:nvSpPr>
        <p:spPr>
          <a:xfrm>
            <a:off x="3276600" y="1760138"/>
            <a:ext cx="891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00B0F0"/>
                </a:solidFill>
              </a:rPr>
              <a:t>Can</a:t>
            </a:r>
            <a:r>
              <a:rPr lang="hr-HR" sz="2800" dirty="0"/>
              <a:t> I </a:t>
            </a:r>
            <a:r>
              <a:rPr lang="hr-HR" sz="2800" dirty="0" err="1"/>
              <a:t>swim</a:t>
            </a:r>
            <a:r>
              <a:rPr lang="hr-HR" sz="2800" dirty="0"/>
              <a:t>?</a:t>
            </a:r>
          </a:p>
          <a:p>
            <a:endParaRPr lang="hr-HR" sz="2800" dirty="0"/>
          </a:p>
          <a:p>
            <a:r>
              <a:rPr lang="hr-HR" sz="2800" dirty="0"/>
              <a:t>          </a:t>
            </a:r>
            <a:r>
              <a:rPr lang="hr-HR" sz="2800" b="1" dirty="0" err="1">
                <a:solidFill>
                  <a:srgbClr val="00B0F0"/>
                </a:solidFill>
              </a:rPr>
              <a:t>Can</a:t>
            </a:r>
            <a:r>
              <a:rPr lang="hr-HR" sz="2800" dirty="0"/>
              <a:t> he </a:t>
            </a:r>
            <a:r>
              <a:rPr lang="hr-HR" sz="2800" dirty="0" err="1"/>
              <a:t>ride</a:t>
            </a:r>
            <a:r>
              <a:rPr lang="hr-HR" sz="2800" dirty="0"/>
              <a:t> a bike?</a:t>
            </a:r>
          </a:p>
          <a:p>
            <a:endParaRPr lang="hr-HR" sz="2800" dirty="0"/>
          </a:p>
          <a:p>
            <a:r>
              <a:rPr lang="hr-HR" sz="2800" dirty="0"/>
              <a:t>                                       </a:t>
            </a:r>
            <a:r>
              <a:rPr lang="hr-HR" sz="2800" b="1" dirty="0" err="1">
                <a:solidFill>
                  <a:srgbClr val="00B0F0"/>
                </a:solidFill>
              </a:rPr>
              <a:t>Can</a:t>
            </a:r>
            <a:r>
              <a:rPr lang="hr-HR" sz="2800" dirty="0"/>
              <a:t> Sally </a:t>
            </a:r>
            <a:r>
              <a:rPr lang="hr-HR" sz="2800" dirty="0" err="1"/>
              <a:t>write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her</a:t>
            </a:r>
            <a:r>
              <a:rPr lang="hr-HR" sz="2800" dirty="0"/>
              <a:t> </a:t>
            </a:r>
            <a:r>
              <a:rPr lang="hr-HR" sz="2800" dirty="0" err="1"/>
              <a:t>left</a:t>
            </a:r>
            <a:r>
              <a:rPr lang="hr-HR" sz="2800" dirty="0"/>
              <a:t> </a:t>
            </a:r>
            <a:r>
              <a:rPr lang="hr-HR" sz="2800" dirty="0" err="1"/>
              <a:t>hand</a:t>
            </a:r>
            <a:r>
              <a:rPr lang="hr-HR" sz="2800" dirty="0"/>
              <a:t>?</a:t>
            </a:r>
          </a:p>
          <a:p>
            <a:r>
              <a:rPr lang="hr-HR" sz="2800" dirty="0"/>
              <a:t>                        </a:t>
            </a:r>
          </a:p>
          <a:p>
            <a:r>
              <a:rPr lang="hr-HR" sz="2800" dirty="0"/>
              <a:t>                     </a:t>
            </a:r>
            <a:r>
              <a:rPr lang="hr-HR" sz="2800" b="1" dirty="0" err="1">
                <a:solidFill>
                  <a:srgbClr val="00B0F0"/>
                </a:solidFill>
              </a:rPr>
              <a:t>Can</a:t>
            </a:r>
            <a:r>
              <a:rPr lang="hr-HR" sz="2800" dirty="0"/>
              <a:t>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speak</a:t>
            </a:r>
            <a:r>
              <a:rPr lang="hr-HR" sz="2800" dirty="0"/>
              <a:t> English?</a:t>
            </a: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EC0EBA6F-91F8-475D-44B5-D191BB4D512D}"/>
              </a:ext>
            </a:extLst>
          </p:cNvPr>
          <p:cNvSpPr/>
          <p:nvPr/>
        </p:nvSpPr>
        <p:spPr>
          <a:xfrm>
            <a:off x="3456432" y="2221992"/>
            <a:ext cx="612648" cy="265176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6930</TotalTime>
  <Words>367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UNIT 5: Where I live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297</cp:revision>
  <dcterms:created xsi:type="dcterms:W3CDTF">2020-09-19T11:02:00Z</dcterms:created>
  <dcterms:modified xsi:type="dcterms:W3CDTF">2022-09-20T08:30:12Z</dcterms:modified>
</cp:coreProperties>
</file>